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A5092-CC18-479F-A170-A11F65444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80FA83-F0A8-4DBE-9A03-BC6FFD6EA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6E9E6-CF14-4CB7-86C4-288686AF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564D-AEBA-4DEC-87E7-FE8B4EDC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C3533-B353-484C-BF2E-3E7CF354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00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5FCAA-2208-4CFB-9CD6-6080D37D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B5CE6-9931-4D4E-8BD9-798F3F668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AFAE5-F06F-4BE8-97B7-E880A7D80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0FDD-A75A-4D61-BE3A-A3E88663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D2E0A-991D-4162-BC80-6FD6215D0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8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24E74-6AE4-4D18-AE65-047C08688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763E4-C91B-429E-A095-59CE69DD4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56AE5-CDD5-48C4-B27F-2BF246BD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3710A-0D31-4312-887D-8D0CD917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4D771-54DA-44E4-BF8C-05167A174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7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8CC6-688F-4E6E-9B3C-CC4A716C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437E-5CD7-45D4-B632-961D9E9EB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E37C7-4813-41A9-9FBB-3D950312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591C7-3B92-4E79-9C9B-D85D1166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155B8-5693-41C6-BA37-F702DD896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2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CF56-D39B-4E64-A220-E2CE07F1F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5B2C2-5AC3-4471-B959-23BE878271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BF4A3-F9D8-4ED9-8E02-C4901DE9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5D2BB-24E5-40BD-B1C1-14762F02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8EB1E-D05A-4068-8A7E-5161B6735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7479A-2574-48E8-9429-236412B9F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BCC84-6ADF-49A6-9DE5-26FB4B89F0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BA3B7-DD9F-4419-8DB2-451C5B991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EC145-DB0B-4412-9CBC-51C3B5457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745F7-5677-4E45-A514-24560B4A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68666-D250-4876-9D20-9EF97A0F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7AC98-B806-4AA0-9F1E-D617BD13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7727D-A822-414F-85D1-8B0EF6095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4A9C1-28EC-41F0-A2A8-2CB10D216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6D7C5-A3B3-4999-98AB-9317E1815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C4EAE6-DAA9-48B3-B020-5C7A8FD90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B2C8F0-43E2-4D0A-9716-7DF1E8789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C08335-61D8-4DFF-A5A4-EB6D51A5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895C86-F0DE-4542-8979-6B89EA6B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5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2C5B3-277E-45EF-92AC-2F934226E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DEA2C-B23E-4308-82AC-3BF417845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DE72B-0532-4DFC-A8E6-CE622195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428D9-7FB9-46E6-AC6C-4550F1BC8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95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4507B9-3ED2-4267-B8F1-5199AD92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CA4680-93F4-4C56-B3DB-5C07B3DA8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DEA0A-71D2-4BC8-9D7C-6F2C349BA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3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D8B20-2E93-4934-B1DB-AD08A0661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37133-7C0F-4CDF-8C97-46B0296F9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48374-489E-49EB-8CF7-FB688A1F3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88FE95-4919-499D-A1CF-2C760CBF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765B0-C3FE-4A79-8893-56750EF9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169F99-0E5C-4045-84E5-93D755CA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8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E3D2F-2BD2-4CD5-8687-8B3FB9358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788B08-3E5E-4C58-9740-C9D308E59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25C1A8-ACC9-43EB-A943-2DAFE619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4494D-E18A-4561-B28F-C2B024F5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7D4AB-6C64-4049-85E4-D28D288A0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C1E0D-A58A-409A-BE5C-CB7C02A19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3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CB79CC-CDAB-4046-91D2-DDF78240B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11DC8-0E15-4191-A32B-9FB35D4EA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1A2DB-6361-4DA0-800B-A5D22BA04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D0DDB-BBA7-4C13-9FB9-17BFF99CDB9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B5E91-6369-4719-953F-46DD6EB6BF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92034-AF43-4BA3-B638-8950A7E8E4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1D57A-56C4-4808-B43E-8C00BAD69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8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1ADC-DFEC-4AC2-948C-A8F105B4A9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Vex Parts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B4F13-5277-436C-A3AC-0AE435646D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190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ol Kit - (276-1382)">
            <a:extLst>
              <a:ext uri="{FF2B5EF4-FFF2-40B4-BE49-F238E27FC236}">
                <a16:creationId xmlns:a16="http://schemas.microsoft.com/office/drawing/2014/main" id="{285F4B8E-B3A2-40D4-AABB-436BB834BB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0" y="2506662"/>
            <a:ext cx="4648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687374-A1A9-4A7A-869D-14401D9E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7342E-2CB0-42E3-88A8-669150861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6/64’’ Hex Keys – Thicker in profile.  Used for black bolts.</a:t>
            </a:r>
          </a:p>
          <a:p>
            <a:r>
              <a:rPr lang="en-US" dirty="0"/>
              <a:t>5/64” Hex Keys – Thinner in profile.  Used for golden bolts (which use golden sockets) and for shaft collars.</a:t>
            </a:r>
          </a:p>
          <a:p>
            <a:r>
              <a:rPr lang="en-US" dirty="0"/>
              <a:t>Crescent wrenches – Fit KEPS and </a:t>
            </a:r>
            <a:r>
              <a:rPr lang="en-US" dirty="0" err="1"/>
              <a:t>Nylock</a:t>
            </a:r>
            <a:r>
              <a:rPr lang="en-US" dirty="0"/>
              <a:t> nuts.</a:t>
            </a:r>
          </a:p>
        </p:txBody>
      </p:sp>
    </p:spTree>
    <p:extLst>
      <p:ext uri="{BB962C8B-B14F-4D97-AF65-F5344CB8AC3E}">
        <p14:creationId xmlns:p14="http://schemas.microsoft.com/office/powerpoint/2010/main" val="1688419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5034E-675E-4381-BA62-D71E97F9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Construction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81E11-083A-4037-B68C-6497C15B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when constructing a mechanism typically falls into one of two categories: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Permanent – This type of construction emphasizes durability, but is usually more time consuming to build (and disassemble.)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Prototyping – This type of construction emphasizes speed of assembly, but such constructs are typically significantly less durable.</a:t>
            </a:r>
          </a:p>
        </p:txBody>
      </p:sp>
    </p:spTree>
    <p:extLst>
      <p:ext uri="{BB962C8B-B14F-4D97-AF65-F5344CB8AC3E}">
        <p14:creationId xmlns:p14="http://schemas.microsoft.com/office/powerpoint/2010/main" val="386500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51979-37D0-4DEF-9506-B675E4BAF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Nuts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9DD6A-03F2-4760-8BAA-2B4C59B01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866381"/>
            <a:ext cx="5157787" cy="823912"/>
          </a:xfrm>
        </p:spPr>
        <p:txBody>
          <a:bodyPr/>
          <a:lstStyle/>
          <a:p>
            <a:r>
              <a:rPr lang="en-US" dirty="0"/>
              <a:t>Rapid Prototype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5D99ED-928A-4E4A-9293-CC0A57CFC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9830" y="1681163"/>
            <a:ext cx="5157787" cy="3684588"/>
          </a:xfrm>
        </p:spPr>
        <p:txBody>
          <a:bodyPr/>
          <a:lstStyle/>
          <a:p>
            <a:r>
              <a:rPr lang="en-US" dirty="0"/>
              <a:t>KEPS Nuts</a:t>
            </a:r>
          </a:p>
          <a:p>
            <a:pPr lvl="1"/>
            <a:r>
              <a:rPr lang="en-US" dirty="0"/>
              <a:t>Integrated toothed washer</a:t>
            </a:r>
          </a:p>
          <a:p>
            <a:pPr lvl="1"/>
            <a:r>
              <a:rPr lang="en-US" dirty="0"/>
              <a:t>The washer is placed against the pieces being connected.</a:t>
            </a:r>
          </a:p>
          <a:p>
            <a:pPr lvl="1"/>
            <a:r>
              <a:rPr lang="en-US" dirty="0"/>
              <a:t>Can be mostly hand tightened, and finished with a wrench.</a:t>
            </a:r>
          </a:p>
          <a:p>
            <a:pPr lvl="1"/>
            <a:r>
              <a:rPr lang="en-US" dirty="0"/>
              <a:t>Loosens rapidly with movement.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49858D1-933A-4251-BD78-51610C2FD8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0" y="884353"/>
            <a:ext cx="5183188" cy="823912"/>
          </a:xfrm>
        </p:spPr>
        <p:txBody>
          <a:bodyPr/>
          <a:lstStyle/>
          <a:p>
            <a:r>
              <a:rPr lang="en-US" dirty="0"/>
              <a:t>Permanent Construction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83639D2-77DC-4EDF-972A-10DC39226B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33817" y="1681163"/>
            <a:ext cx="5183188" cy="3684588"/>
          </a:xfrm>
        </p:spPr>
        <p:txBody>
          <a:bodyPr/>
          <a:lstStyle/>
          <a:p>
            <a:r>
              <a:rPr lang="en-US" dirty="0" err="1"/>
              <a:t>Nylock</a:t>
            </a:r>
            <a:r>
              <a:rPr lang="en-US" dirty="0"/>
              <a:t> Nuts</a:t>
            </a:r>
          </a:p>
          <a:p>
            <a:pPr lvl="1"/>
            <a:r>
              <a:rPr lang="en-US" dirty="0"/>
              <a:t>Has an interior plastic ring that resists turning.</a:t>
            </a:r>
          </a:p>
          <a:p>
            <a:pPr lvl="1"/>
            <a:r>
              <a:rPr lang="en-US" dirty="0"/>
              <a:t>Must be tightened or loosened with two tools.</a:t>
            </a:r>
          </a:p>
          <a:p>
            <a:pPr lvl="2"/>
            <a:r>
              <a:rPr lang="en-US" dirty="0"/>
              <a:t>Large hex wrench to hold/turn bolt.</a:t>
            </a:r>
          </a:p>
          <a:p>
            <a:pPr lvl="2"/>
            <a:r>
              <a:rPr lang="en-US" dirty="0"/>
              <a:t>Crescent wrench to hold/turn nut.</a:t>
            </a:r>
          </a:p>
          <a:p>
            <a:pPr lvl="1"/>
            <a:r>
              <a:rPr lang="en-US" dirty="0"/>
              <a:t>Does not loosen with movement</a:t>
            </a:r>
          </a:p>
        </p:txBody>
      </p:sp>
      <p:pic>
        <p:nvPicPr>
          <p:cNvPr id="1026" name="Picture 2" descr="Image result for nylock nuts">
            <a:extLst>
              <a:ext uri="{FF2B5EF4-FFF2-40B4-BE49-F238E27FC236}">
                <a16:creationId xmlns:a16="http://schemas.microsoft.com/office/drawing/2014/main" id="{0A806C72-21DA-40B7-815D-0240140005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525" y="4725476"/>
            <a:ext cx="2064562" cy="21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KEPS nuts">
            <a:extLst>
              <a:ext uri="{FF2B5EF4-FFF2-40B4-BE49-F238E27FC236}">
                <a16:creationId xmlns:a16="http://schemas.microsoft.com/office/drawing/2014/main" id="{2458D70C-C15B-4F28-A28C-9D3488AF99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2175" y="4725476"/>
            <a:ext cx="2229119" cy="213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012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1E8AF-2811-4AF7-8C01-326E7B22A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Drive Shafts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8760A38-47D5-472B-8145-65C6D3D37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axles.  Come in Lengths of 12” and less than 6”</a:t>
            </a:r>
          </a:p>
          <a:p>
            <a:r>
              <a:rPr lang="en-US" dirty="0"/>
              <a:t>Drive shafts support wheels, gears, and other mechanisms.</a:t>
            </a:r>
          </a:p>
          <a:p>
            <a:r>
              <a:rPr lang="en-US" dirty="0"/>
              <a:t>Drive shaft must ALWAYS be supported in two separate locations by a combination of two: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Motors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Delrin Bearings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Pillowblock</a:t>
            </a:r>
            <a:r>
              <a:rPr lang="en-US" dirty="0"/>
              <a:t> Bearings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Lock Plates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4" name="Picture 2" descr="Drive Shaft">
            <a:extLst>
              <a:ext uri="{FF2B5EF4-FFF2-40B4-BE49-F238E27FC236}">
                <a16:creationId xmlns:a16="http://schemas.microsoft.com/office/drawing/2014/main" id="{56FC1D91-9233-4A7D-9F2A-88C1179812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5976" y="3429000"/>
            <a:ext cx="2757407" cy="275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09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D924E-F964-4BFD-95F2-AFD749EAE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Bearings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27B09-46D4-44A7-990B-7DD4CCB45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448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Bearings “bear” or support drive shafts.</a:t>
            </a:r>
          </a:p>
          <a:p>
            <a:r>
              <a:rPr lang="en-US" dirty="0"/>
              <a:t>They either allow a shaft to turn freely with minimal friction, or lock it in place so it cannot turn, or connect it to a motor so it turns with the motor.</a:t>
            </a:r>
          </a:p>
        </p:txBody>
      </p:sp>
      <p:pic>
        <p:nvPicPr>
          <p:cNvPr id="4098" name="Picture 2" descr="https://www.vexrobotics.com/media/catalog/product/cache/1/image/1800x/040ec09b1e35df139433887a97daa66f/f/i/file_1_8_2.jpg">
            <a:extLst>
              <a:ext uri="{FF2B5EF4-FFF2-40B4-BE49-F238E27FC236}">
                <a16:creationId xmlns:a16="http://schemas.microsoft.com/office/drawing/2014/main" id="{6E9A0E3D-C0B8-4CC3-BA46-3369280245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499" y="3705451"/>
            <a:ext cx="2881393" cy="288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vex delrin bearing">
            <a:extLst>
              <a:ext uri="{FF2B5EF4-FFF2-40B4-BE49-F238E27FC236}">
                <a16:creationId xmlns:a16="http://schemas.microsoft.com/office/drawing/2014/main" id="{A6F9C94D-8744-4AB4-BC1C-34635C86E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129" y="3570514"/>
            <a:ext cx="2881393" cy="288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D05AEF-C9DA-4655-8A69-75CC0E44D2A5}"/>
              </a:ext>
            </a:extLst>
          </p:cNvPr>
          <p:cNvSpPr txBox="1"/>
          <p:nvPr/>
        </p:nvSpPr>
        <p:spPr>
          <a:xfrm>
            <a:off x="2274377" y="5689191"/>
            <a:ext cx="3239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Delrin Bearing Flat – supports at right angle to structure.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D81D9-95AB-4DDA-BD92-F0248670188E}"/>
              </a:ext>
            </a:extLst>
          </p:cNvPr>
          <p:cNvSpPr txBox="1"/>
          <p:nvPr/>
        </p:nvSpPr>
        <p:spPr>
          <a:xfrm>
            <a:off x="6803756" y="3705452"/>
            <a:ext cx="5199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Pillowblock</a:t>
            </a:r>
            <a:r>
              <a:rPr lang="en-US" dirty="0"/>
              <a:t> Bearing – Supports parallel to structure.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F3922-27A6-44F5-A48D-1EF59A108A9E}"/>
              </a:ext>
            </a:extLst>
          </p:cNvPr>
          <p:cNvSpPr txBox="1"/>
          <p:nvPr/>
        </p:nvSpPr>
        <p:spPr>
          <a:xfrm>
            <a:off x="9637485" y="5689191"/>
            <a:ext cx="2239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Lock Plate – Supports without turning.</a:t>
            </a:r>
          </a:p>
        </p:txBody>
      </p:sp>
    </p:spTree>
    <p:extLst>
      <p:ext uri="{BB962C8B-B14F-4D97-AF65-F5344CB8AC3E}">
        <p14:creationId xmlns:p14="http://schemas.microsoft.com/office/powerpoint/2010/main" val="438215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slotted vex">
            <a:extLst>
              <a:ext uri="{FF2B5EF4-FFF2-40B4-BE49-F238E27FC236}">
                <a16:creationId xmlns:a16="http://schemas.microsoft.com/office/drawing/2014/main" id="{E7CB8100-EEFA-41B1-97F6-005FDE2964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893422">
            <a:off x="7439899" y="4041809"/>
            <a:ext cx="3323938" cy="33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2820D6-89D2-45C8-956B-3B8CB7A5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Attachment Points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FBF80-FACC-4898-ADE9-CC30C9513C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D2A047-8C9E-4946-98DB-19E01A996A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Holes on equivalent structural parts will automatically line up, making it easy to support shafts.</a:t>
            </a:r>
          </a:p>
          <a:p>
            <a:r>
              <a:rPr lang="en-US" dirty="0"/>
              <a:t>Holes on </a:t>
            </a:r>
            <a:r>
              <a:rPr lang="en-US" i="1" dirty="0"/>
              <a:t>different</a:t>
            </a:r>
            <a:r>
              <a:rPr lang="en-US" dirty="0"/>
              <a:t> structural parts may not line up.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DF9CCFB-701E-4EE8-9197-E782B3E98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Slots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3DE9FE-1797-40D5-8AC6-69590EB033F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Slots allow structures attached with bolts to have their attachment point adjusted along the length of the slot.</a:t>
            </a:r>
          </a:p>
          <a:p>
            <a:r>
              <a:rPr lang="en-US" dirty="0"/>
              <a:t>This makes it easier to line shafts up.</a:t>
            </a:r>
          </a:p>
        </p:txBody>
      </p:sp>
      <p:pic>
        <p:nvPicPr>
          <p:cNvPr id="2050" name="Picture 2" descr="Image result for slotted vex">
            <a:extLst>
              <a:ext uri="{FF2B5EF4-FFF2-40B4-BE49-F238E27FC236}">
                <a16:creationId xmlns:a16="http://schemas.microsoft.com/office/drawing/2014/main" id="{8F40A8AB-B1D8-4FD6-BA5D-A7CC46526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758" y="4677016"/>
            <a:ext cx="2053525" cy="205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52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B8DF0D-B906-487A-8221-0695B0932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Baseplates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A75286B-AED1-4656-98B4-B67A40FEF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31603" cy="4351338"/>
          </a:xfrm>
        </p:spPr>
        <p:txBody>
          <a:bodyPr/>
          <a:lstStyle/>
          <a:p>
            <a:r>
              <a:rPr lang="en-US" dirty="0"/>
              <a:t>Large metal attachment plates.</a:t>
            </a:r>
          </a:p>
          <a:p>
            <a:r>
              <a:rPr lang="en-US" dirty="0"/>
              <a:t>Suitable for forming large stable bases, or large walls for attachment of multiple parts.</a:t>
            </a:r>
          </a:p>
          <a:p>
            <a:r>
              <a:rPr lang="en-US" dirty="0"/>
              <a:t>These are labeled for purposes of identification.</a:t>
            </a:r>
          </a:p>
        </p:txBody>
      </p:sp>
      <p:pic>
        <p:nvPicPr>
          <p:cNvPr id="5122" name="Picture 2" descr="Image result for vex baseplate">
            <a:extLst>
              <a:ext uri="{FF2B5EF4-FFF2-40B4-BE49-F238E27FC236}">
                <a16:creationId xmlns:a16="http://schemas.microsoft.com/office/drawing/2014/main" id="{5666A747-E1B2-4D36-A252-DCCB84785D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060" y="1972381"/>
            <a:ext cx="4057825" cy="405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047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41CA-2120-402F-9A3F-2AA8C4DF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1454F-764D-4A4E-AE58-EAA972F08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Flat surfaces that provide attachment points.</a:t>
            </a:r>
          </a:p>
          <a:p>
            <a:r>
              <a:rPr lang="en-US" dirty="0"/>
              <a:t>These come in multiple sizes.</a:t>
            </a:r>
          </a:p>
          <a:p>
            <a:r>
              <a:rPr lang="en-US" dirty="0"/>
              <a:t>May be bent: DON’T.</a:t>
            </a:r>
          </a:p>
        </p:txBody>
      </p:sp>
      <p:pic>
        <p:nvPicPr>
          <p:cNvPr id="6146" name="Picture 2" descr="Image result for vex plate">
            <a:extLst>
              <a:ext uri="{FF2B5EF4-FFF2-40B4-BE49-F238E27FC236}">
                <a16:creationId xmlns:a16="http://schemas.microsoft.com/office/drawing/2014/main" id="{DC4FCB44-5924-4432-9C17-170BD94CC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590" y="2945055"/>
            <a:ext cx="3547820" cy="354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40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Image result for vex shaft collars">
            <a:extLst>
              <a:ext uri="{FF2B5EF4-FFF2-40B4-BE49-F238E27FC236}">
                <a16:creationId xmlns:a16="http://schemas.microsoft.com/office/drawing/2014/main" id="{252C529D-EA83-46F4-97B7-C19AC2160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437" y="3062207"/>
            <a:ext cx="4121258" cy="412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563527-61E7-492D-A5F5-3F599855A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Shaft collars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F7739-D275-4AB8-91CF-D0DDB5227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6029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Clamping shaft collar – has a small 5/64” internal screw that can be tightened against the flat surface of a shaft, locking the collar in place.</a:t>
            </a:r>
          </a:p>
          <a:p>
            <a:pPr lvl="1"/>
            <a:r>
              <a:rPr lang="en-US" dirty="0"/>
              <a:t>The internal screws are small and get lost easily if unscrewed until they fall out.</a:t>
            </a:r>
          </a:p>
          <a:p>
            <a:pPr lvl="1"/>
            <a:r>
              <a:rPr lang="en-US" dirty="0"/>
              <a:t>The internal screws can be stripped easily if overtightened.</a:t>
            </a:r>
          </a:p>
          <a:p>
            <a:pPr lvl="1"/>
            <a:r>
              <a:rPr lang="en-US" dirty="0"/>
              <a:t>Best for resisting strong forces.</a:t>
            </a:r>
          </a:p>
          <a:p>
            <a:r>
              <a:rPr lang="en-US" dirty="0"/>
              <a:t>Rubber shaft collar – has a slightly smaller diameter, and is elastic.  Can be slid onto a shaft, and is held in place by friction. </a:t>
            </a:r>
          </a:p>
          <a:p>
            <a:pPr lvl="1"/>
            <a:r>
              <a:rPr lang="en-US" dirty="0"/>
              <a:t>Easier to put on.</a:t>
            </a:r>
          </a:p>
          <a:p>
            <a:pPr lvl="1"/>
            <a:r>
              <a:rPr lang="en-US" dirty="0"/>
              <a:t>Cannot resist strong forces.</a:t>
            </a:r>
          </a:p>
        </p:txBody>
      </p:sp>
      <p:pic>
        <p:nvPicPr>
          <p:cNvPr id="2052" name="Picture 4" descr="Image result for vex shaft collars">
            <a:extLst>
              <a:ext uri="{FF2B5EF4-FFF2-40B4-BE49-F238E27FC236}">
                <a16:creationId xmlns:a16="http://schemas.microsoft.com/office/drawing/2014/main" id="{B51C7CEC-AA6A-497B-A0E0-716F75655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8898" y="408445"/>
            <a:ext cx="3184902" cy="318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61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519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Vex Parts</vt:lpstr>
      <vt:lpstr>Construction Priorities </vt:lpstr>
      <vt:lpstr>Nuts</vt:lpstr>
      <vt:lpstr>Drive Shafts</vt:lpstr>
      <vt:lpstr>Bearings</vt:lpstr>
      <vt:lpstr>Attachment Points</vt:lpstr>
      <vt:lpstr>Baseplates</vt:lpstr>
      <vt:lpstr>Plates</vt:lpstr>
      <vt:lpstr>Shaft collars</vt:lpstr>
      <vt:lpstr>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Seth Stevenson</dc:creator>
  <cp:lastModifiedBy>Seth Stevenson</cp:lastModifiedBy>
  <cp:revision>13</cp:revision>
  <dcterms:created xsi:type="dcterms:W3CDTF">2018-08-21T22:49:03Z</dcterms:created>
  <dcterms:modified xsi:type="dcterms:W3CDTF">2018-08-23T03:13:34Z</dcterms:modified>
</cp:coreProperties>
</file>